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61" r:id="rId6"/>
    <p:sldId id="266" r:id="rId7"/>
  </p:sldIdLst>
  <p:sldSz cx="18288000" cy="10287000"/>
  <p:notesSz cx="6858000" cy="9144000"/>
  <p:embeddedFontLst>
    <p:embeddedFont>
      <p:font typeface="Roboto" panose="02000000000000000000" pitchFamily="2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9" roundtripDataSignature="AMtx7mjhcS757IgzeXCQSj1/dCLOCm8s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743F82-4045-41A9-931D-81A71788EF40}">
  <a:tblStyle styleId="{53743F82-4045-41A9-931D-81A71788EF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940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9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0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0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1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3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24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5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25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5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7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7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8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8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8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DE5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7600399" y="-2292157"/>
            <a:ext cx="11829668" cy="11949159"/>
          </a:xfrm>
          <a:custGeom>
            <a:avLst/>
            <a:gdLst/>
            <a:ahLst/>
            <a:cxnLst/>
            <a:rect l="l" t="t" r="r" b="b"/>
            <a:pathLst>
              <a:path w="11829668" h="11949159" extrusionOk="0">
                <a:moveTo>
                  <a:pt x="0" y="0"/>
                </a:moveTo>
                <a:lnTo>
                  <a:pt x="11829668" y="0"/>
                </a:lnTo>
                <a:lnTo>
                  <a:pt x="11829668" y="11949159"/>
                </a:lnTo>
                <a:lnTo>
                  <a:pt x="0" y="119491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Saguturu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1342800" y="1171578"/>
            <a:ext cx="15602400" cy="1549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6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500" dirty="0"/>
              <a:t>ARTIFICIAL INTELLIGENCE</a:t>
            </a:r>
            <a:endParaRPr sz="9500" dirty="0"/>
          </a:p>
        </p:txBody>
      </p:sp>
      <p:grpSp>
        <p:nvGrpSpPr>
          <p:cNvPr id="87" name="Google Shape;87;p1"/>
          <p:cNvGrpSpPr/>
          <p:nvPr/>
        </p:nvGrpSpPr>
        <p:grpSpPr>
          <a:xfrm>
            <a:off x="1315782" y="6712515"/>
            <a:ext cx="10131750" cy="3688946"/>
            <a:chOff x="0" y="-47625"/>
            <a:chExt cx="13509000" cy="4918594"/>
          </a:xfrm>
        </p:grpSpPr>
        <p:sp>
          <p:nvSpPr>
            <p:cNvPr id="88" name="Google Shape;88;p1"/>
            <p:cNvSpPr txBox="1"/>
            <p:nvPr/>
          </p:nvSpPr>
          <p:spPr>
            <a:xfrm>
              <a:off x="0" y="-47625"/>
              <a:ext cx="13508957" cy="8533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199" dirty="0">
                  <a:solidFill>
                    <a:srgbClr val="323232"/>
                  </a:solidFill>
                  <a:latin typeface="Roboto"/>
                  <a:ea typeface="Roboto"/>
                  <a:cs typeface="Roboto"/>
                  <a:sym typeface="Roboto"/>
                </a:rPr>
                <a:t>PROJECT BY:</a:t>
              </a:r>
              <a:endParaRPr lang="en-US" dirty="0"/>
            </a:p>
          </p:txBody>
        </p:sp>
        <p:sp>
          <p:nvSpPr>
            <p:cNvPr id="89" name="Google Shape;89;p1"/>
            <p:cNvSpPr txBox="1"/>
            <p:nvPr/>
          </p:nvSpPr>
          <p:spPr>
            <a:xfrm>
              <a:off x="0" y="744028"/>
              <a:ext cx="13509000" cy="41269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4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  <a:p>
              <a:pPr marL="0" marR="0" lvl="0" indent="0" algn="l" rtl="0">
                <a:lnSpc>
                  <a:spcPct val="13004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18" dirty="0">
                  <a:solidFill>
                    <a:srgbClr val="494F56"/>
                  </a:solidFill>
                  <a:latin typeface="Roboto"/>
                  <a:ea typeface="Roboto"/>
                  <a:cs typeface="Roboto"/>
                  <a:sym typeface="Roboto"/>
                </a:rPr>
                <a:t>KISHAN SAI  SAGUTURU(00951675)</a:t>
              </a:r>
            </a:p>
            <a:p>
              <a:pPr marL="0" marR="0" lvl="0" indent="0" algn="l" rtl="0">
                <a:lnSpc>
                  <a:spcPct val="13004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18" dirty="0">
                  <a:solidFill>
                    <a:srgbClr val="494F56"/>
                  </a:solidFill>
                  <a:latin typeface="Roboto"/>
                  <a:ea typeface="Roboto"/>
                  <a:cs typeface="Roboto"/>
                  <a:sym typeface="Roboto"/>
                </a:rPr>
                <a:t>Venkat Reddy </a:t>
              </a:r>
              <a:r>
                <a:rPr lang="en-US" sz="3518" dirty="0" err="1">
                  <a:solidFill>
                    <a:srgbClr val="494F56"/>
                  </a:solidFill>
                  <a:latin typeface="Roboto"/>
                  <a:ea typeface="Roboto"/>
                  <a:cs typeface="Roboto"/>
                  <a:sym typeface="Roboto"/>
                </a:rPr>
                <a:t>Vundyala</a:t>
              </a:r>
              <a:r>
                <a:rPr lang="en-US" sz="3518" dirty="0">
                  <a:solidFill>
                    <a:srgbClr val="494F56"/>
                  </a:solidFill>
                  <a:latin typeface="Roboto"/>
                  <a:ea typeface="Roboto"/>
                  <a:cs typeface="Roboto"/>
                  <a:sym typeface="Roboto"/>
                </a:rPr>
                <a:t>(0090861)</a:t>
              </a:r>
            </a:p>
            <a:p>
              <a:pPr marL="0" marR="0" lvl="0" indent="0" algn="l" rtl="0">
                <a:lnSpc>
                  <a:spcPct val="13004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3518" dirty="0">
                <a:solidFill>
                  <a:srgbClr val="494F5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3004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3518" dirty="0">
                <a:solidFill>
                  <a:srgbClr val="494F5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3FBD19F-4622-DFBD-3D34-F4B8F9AB0449}"/>
              </a:ext>
            </a:extLst>
          </p:cNvPr>
          <p:cNvSpPr txBox="1"/>
          <p:nvPr/>
        </p:nvSpPr>
        <p:spPr>
          <a:xfrm>
            <a:off x="2514601" y="3314973"/>
            <a:ext cx="14973300" cy="182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rtl="0">
              <a:lnSpc>
                <a:spcPct val="106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>
                <a:solidFill>
                  <a:srgbClr val="272727"/>
                </a:solidFill>
                <a:latin typeface="Arial"/>
                <a:ea typeface="Arial"/>
                <a:cs typeface="Arial"/>
                <a:sym typeface="Arial"/>
              </a:rPr>
              <a:t>                  PROJECT TITLE</a:t>
            </a:r>
          </a:p>
          <a:p>
            <a:pPr marL="0" marR="0" lvl="0" indent="0" algn="l" rtl="0">
              <a:lnSpc>
                <a:spcPct val="106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>
                <a:solidFill>
                  <a:srgbClr val="272727"/>
                </a:solidFill>
                <a:latin typeface="Arial"/>
                <a:ea typeface="Arial"/>
                <a:cs typeface="Arial"/>
                <a:sym typeface="Arial"/>
              </a:rPr>
              <a:t>   TEXT SUMMARIZATION </a:t>
            </a:r>
            <a:r>
              <a:rPr lang="en-US" sz="5500" dirty="0">
                <a:solidFill>
                  <a:srgbClr val="272727"/>
                </a:solidFill>
              </a:rPr>
              <a:t>USING NLP</a:t>
            </a:r>
            <a:endParaRPr lang="en-US" sz="5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DE5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/>
          <p:nvPr/>
        </p:nvSpPr>
        <p:spPr>
          <a:xfrm rot="5400000">
            <a:off x="-3771134" y="5116322"/>
            <a:ext cx="10957728" cy="10341356"/>
          </a:xfrm>
          <a:custGeom>
            <a:avLst/>
            <a:gdLst/>
            <a:ahLst/>
            <a:cxnLst/>
            <a:rect l="l" t="t" r="r" b="b"/>
            <a:pathLst>
              <a:path w="10957728" h="10341356" extrusionOk="0">
                <a:moveTo>
                  <a:pt x="0" y="0"/>
                </a:moveTo>
                <a:lnTo>
                  <a:pt x="10957727" y="0"/>
                </a:lnTo>
                <a:lnTo>
                  <a:pt x="10957727" y="10341356"/>
                </a:lnTo>
                <a:lnTo>
                  <a:pt x="0" y="103413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94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3"/>
          <p:cNvSpPr/>
          <p:nvPr/>
        </p:nvSpPr>
        <p:spPr>
          <a:xfrm>
            <a:off x="11033391" y="1541747"/>
            <a:ext cx="5314957" cy="6525058"/>
          </a:xfrm>
          <a:custGeom>
            <a:avLst/>
            <a:gdLst/>
            <a:ahLst/>
            <a:cxnLst/>
            <a:rect l="l" t="t" r="r" b="b"/>
            <a:pathLst>
              <a:path w="5314957" h="6525058" extrusionOk="0">
                <a:moveTo>
                  <a:pt x="0" y="0"/>
                </a:moveTo>
                <a:lnTo>
                  <a:pt x="5314957" y="0"/>
                </a:lnTo>
                <a:lnTo>
                  <a:pt x="5314957" y="6525059"/>
                </a:lnTo>
                <a:lnTo>
                  <a:pt x="0" y="65250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3"/>
          <p:cNvSpPr/>
          <p:nvPr/>
        </p:nvSpPr>
        <p:spPr>
          <a:xfrm>
            <a:off x="12315634" y="7388358"/>
            <a:ext cx="4740242" cy="1356894"/>
          </a:xfrm>
          <a:custGeom>
            <a:avLst/>
            <a:gdLst/>
            <a:ahLst/>
            <a:cxnLst/>
            <a:rect l="l" t="t" r="r" b="b"/>
            <a:pathLst>
              <a:path w="4740242" h="1356894" extrusionOk="0">
                <a:moveTo>
                  <a:pt x="0" y="0"/>
                </a:moveTo>
                <a:lnTo>
                  <a:pt x="4740243" y="0"/>
                </a:lnTo>
                <a:lnTo>
                  <a:pt x="4740243" y="1356895"/>
                </a:lnTo>
                <a:lnTo>
                  <a:pt x="0" y="1356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11033391" y="7738549"/>
            <a:ext cx="6423362" cy="634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87">
                <a:solidFill>
                  <a:srgbClr val="F4EDE5"/>
                </a:solidFill>
                <a:latin typeface="Arial"/>
                <a:ea typeface="Arial"/>
                <a:cs typeface="Arial"/>
                <a:sym typeface="Arial"/>
              </a:rPr>
              <a:t>SUMMARIZE</a:t>
            </a:r>
            <a:endParaRPr/>
          </a:p>
        </p:txBody>
      </p:sp>
      <p:sp>
        <p:nvSpPr>
          <p:cNvPr id="117" name="Google Shape;117;p3"/>
          <p:cNvSpPr txBox="1"/>
          <p:nvPr/>
        </p:nvSpPr>
        <p:spPr>
          <a:xfrm>
            <a:off x="645924" y="551147"/>
            <a:ext cx="7828605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>
                <a:solidFill>
                  <a:srgbClr val="323232"/>
                </a:solidFill>
              </a:rPr>
              <a:t>PROJECT STATEMENT</a:t>
            </a:r>
            <a:endParaRPr lang="en-US" sz="5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8D4399-D422-2F60-04F5-3A3A48828F96}"/>
              </a:ext>
            </a:extLst>
          </p:cNvPr>
          <p:cNvSpPr txBox="1"/>
          <p:nvPr/>
        </p:nvSpPr>
        <p:spPr>
          <a:xfrm>
            <a:off x="747504" y="2142678"/>
            <a:ext cx="7625443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/>
              <a:t>The goal of this project is to create a web-based text summarization application using </a:t>
            </a:r>
            <a:r>
              <a:rPr lang="en-US" sz="3200" dirty="0" err="1"/>
              <a:t>Streamlit</a:t>
            </a:r>
            <a:r>
              <a:rPr lang="en-US" sz="3200" dirty="0"/>
              <a:t>, leveraging NLP techniques with </a:t>
            </a:r>
            <a:r>
              <a:rPr lang="en-US" sz="3200" dirty="0" err="1"/>
              <a:t>spaCy</a:t>
            </a:r>
            <a:r>
              <a:rPr lang="en-US" sz="3200" dirty="0"/>
              <a:t> and other packages. The application aims to enhance user productivity by providing concise news summaries, achieved by fetching news articles from BBC using a </a:t>
            </a:r>
            <a:r>
              <a:rPr lang="en-US" sz="3200" dirty="0" err="1"/>
              <a:t>NewsAPI</a:t>
            </a:r>
            <a:r>
              <a:rPr lang="en-US" sz="3200" dirty="0"/>
              <a:t> key. Additionally, the project incorporates features to summarize user-provided text, offering a flexible and efficient way to process and condense information.</a:t>
            </a:r>
            <a:endParaRPr lang="en-IN" sz="3200" dirty="0"/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DE5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"/>
          <p:cNvSpPr txBox="1"/>
          <p:nvPr/>
        </p:nvSpPr>
        <p:spPr>
          <a:xfrm>
            <a:off x="819552" y="576944"/>
            <a:ext cx="10685593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>
                <a:solidFill>
                  <a:srgbClr val="323232"/>
                </a:solidFill>
              </a:rPr>
              <a:t>Approach</a:t>
            </a:r>
            <a:endParaRPr sz="5500" dirty="0"/>
          </a:p>
        </p:txBody>
      </p:sp>
      <p:sp>
        <p:nvSpPr>
          <p:cNvPr id="124" name="Google Shape;124;p4"/>
          <p:cNvSpPr txBox="1"/>
          <p:nvPr/>
        </p:nvSpPr>
        <p:spPr>
          <a:xfrm>
            <a:off x="819552" y="3765543"/>
            <a:ext cx="16648896" cy="2560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• Text summarization is implemented using NLP techniques with </a:t>
            </a:r>
            <a:r>
              <a:rPr lang="en-US" sz="3200" dirty="0" err="1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spaCy</a:t>
            </a: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0" marR="0" lvl="0" indent="0" algn="l" rtl="0">
              <a:lnSpc>
                <a:spcPct val="13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• News articles are fetched from BBC using </a:t>
            </a:r>
            <a:r>
              <a:rPr lang="en-US" sz="3200" dirty="0" err="1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NewsAPI</a:t>
            </a: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 and processed with </a:t>
            </a:r>
            <a:r>
              <a:rPr lang="en-US" sz="3200" dirty="0" err="1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BeautifulSoup</a:t>
            </a: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0" marR="0" lvl="0" indent="0" algn="l" rtl="0">
              <a:lnSpc>
                <a:spcPct val="13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• Tools Used: </a:t>
            </a:r>
            <a:r>
              <a:rPr lang="en-US" sz="3200" dirty="0" err="1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Streamlit</a:t>
            </a: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 for web development.</a:t>
            </a:r>
          </a:p>
          <a:p>
            <a:pPr marL="0" marR="0" lvl="0" indent="0" algn="l" rtl="0">
              <a:lnSpc>
                <a:spcPct val="13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• Technologies: Python packages including </a:t>
            </a:r>
            <a:r>
              <a:rPr lang="en-US" sz="3200" dirty="0" err="1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spaCy</a:t>
            </a: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3200" dirty="0" err="1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BeautifulSoup</a:t>
            </a: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, and Requests.</a:t>
            </a:r>
            <a:endParaRPr sz="3200" dirty="0">
              <a:solidFill>
                <a:srgbClr val="32323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4"/>
          <p:cNvSpPr/>
          <p:nvPr/>
        </p:nvSpPr>
        <p:spPr>
          <a:xfrm rot="5400000">
            <a:off x="15361839" y="-1129991"/>
            <a:ext cx="5526638" cy="5215764"/>
          </a:xfrm>
          <a:custGeom>
            <a:avLst/>
            <a:gdLst/>
            <a:ahLst/>
            <a:cxnLst/>
            <a:rect l="l" t="t" r="r" b="b"/>
            <a:pathLst>
              <a:path w="5526638" h="5215764" extrusionOk="0">
                <a:moveTo>
                  <a:pt x="0" y="0"/>
                </a:moveTo>
                <a:lnTo>
                  <a:pt x="5526638" y="0"/>
                </a:lnTo>
                <a:lnTo>
                  <a:pt x="5526638" y="5215764"/>
                </a:lnTo>
                <a:lnTo>
                  <a:pt x="0" y="52157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94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4"/>
          <p:cNvSpPr/>
          <p:nvPr/>
        </p:nvSpPr>
        <p:spPr>
          <a:xfrm rot="5400000">
            <a:off x="15599981" y="-1209213"/>
            <a:ext cx="6387870" cy="5999274"/>
          </a:xfrm>
          <a:custGeom>
            <a:avLst/>
            <a:gdLst/>
            <a:ahLst/>
            <a:cxnLst/>
            <a:rect l="l" t="t" r="r" b="b"/>
            <a:pathLst>
              <a:path w="6387870" h="5999274" extrusionOk="0">
                <a:moveTo>
                  <a:pt x="0" y="0"/>
                </a:moveTo>
                <a:lnTo>
                  <a:pt x="6387870" y="0"/>
                </a:lnTo>
                <a:lnTo>
                  <a:pt x="6387870" y="5999275"/>
                </a:lnTo>
                <a:lnTo>
                  <a:pt x="0" y="59992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94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13;p3">
            <a:extLst>
              <a:ext uri="{FF2B5EF4-FFF2-40B4-BE49-F238E27FC236}">
                <a16:creationId xmlns:a16="http://schemas.microsoft.com/office/drawing/2014/main" id="{7CE20822-1956-DB2A-D5A3-2E0CF5895D3B}"/>
              </a:ext>
            </a:extLst>
          </p:cNvPr>
          <p:cNvSpPr/>
          <p:nvPr/>
        </p:nvSpPr>
        <p:spPr>
          <a:xfrm rot="5400000">
            <a:off x="-3771134" y="5116322"/>
            <a:ext cx="10957728" cy="10341356"/>
          </a:xfrm>
          <a:custGeom>
            <a:avLst/>
            <a:gdLst/>
            <a:ahLst/>
            <a:cxnLst/>
            <a:rect l="l" t="t" r="r" b="b"/>
            <a:pathLst>
              <a:path w="10957728" h="10341356" extrusionOk="0">
                <a:moveTo>
                  <a:pt x="0" y="0"/>
                </a:moveTo>
                <a:lnTo>
                  <a:pt x="10957727" y="0"/>
                </a:lnTo>
                <a:lnTo>
                  <a:pt x="10957727" y="10341356"/>
                </a:lnTo>
                <a:lnTo>
                  <a:pt x="0" y="103413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94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DE5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 txBox="1"/>
          <p:nvPr/>
        </p:nvSpPr>
        <p:spPr>
          <a:xfrm>
            <a:off x="716945" y="609600"/>
            <a:ext cx="10685593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500" b="0" i="0" dirty="0">
                <a:solidFill>
                  <a:srgbClr val="2D3B45"/>
                </a:solidFill>
                <a:effectLst/>
                <a:latin typeface="LatoWeb"/>
              </a:rPr>
              <a:t>Deliverables</a:t>
            </a:r>
            <a:endParaRPr sz="5500" dirty="0"/>
          </a:p>
        </p:txBody>
      </p:sp>
      <p:sp>
        <p:nvSpPr>
          <p:cNvPr id="133" name="Google Shape;133;p5"/>
          <p:cNvSpPr/>
          <p:nvPr/>
        </p:nvSpPr>
        <p:spPr>
          <a:xfrm rot="5400000">
            <a:off x="15361839" y="-1129991"/>
            <a:ext cx="5526638" cy="5215764"/>
          </a:xfrm>
          <a:custGeom>
            <a:avLst/>
            <a:gdLst/>
            <a:ahLst/>
            <a:cxnLst/>
            <a:rect l="l" t="t" r="r" b="b"/>
            <a:pathLst>
              <a:path w="5526638" h="5215764" extrusionOk="0">
                <a:moveTo>
                  <a:pt x="0" y="0"/>
                </a:moveTo>
                <a:lnTo>
                  <a:pt x="5526638" y="0"/>
                </a:lnTo>
                <a:lnTo>
                  <a:pt x="5526638" y="5215764"/>
                </a:lnTo>
                <a:lnTo>
                  <a:pt x="0" y="52157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94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5"/>
          <p:cNvSpPr/>
          <p:nvPr/>
        </p:nvSpPr>
        <p:spPr>
          <a:xfrm rot="5400000">
            <a:off x="15599981" y="-1209213"/>
            <a:ext cx="6387870" cy="5999274"/>
          </a:xfrm>
          <a:custGeom>
            <a:avLst/>
            <a:gdLst/>
            <a:ahLst/>
            <a:cxnLst/>
            <a:rect l="l" t="t" r="r" b="b"/>
            <a:pathLst>
              <a:path w="6387870" h="5999274" extrusionOk="0">
                <a:moveTo>
                  <a:pt x="0" y="0"/>
                </a:moveTo>
                <a:lnTo>
                  <a:pt x="6387870" y="0"/>
                </a:lnTo>
                <a:lnTo>
                  <a:pt x="6387870" y="5999275"/>
                </a:lnTo>
                <a:lnTo>
                  <a:pt x="0" y="59992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94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B1A1DE-440F-5AD3-A9C8-7A089FFEE966}"/>
              </a:ext>
            </a:extLst>
          </p:cNvPr>
          <p:cNvSpPr txBox="1"/>
          <p:nvPr/>
        </p:nvSpPr>
        <p:spPr>
          <a:xfrm>
            <a:off x="3282042" y="2706679"/>
            <a:ext cx="117239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/>
              <a:t>• Develop a </a:t>
            </a:r>
            <a:r>
              <a:rPr lang="en-US" sz="3200" dirty="0" err="1"/>
              <a:t>Streamlit</a:t>
            </a:r>
            <a:r>
              <a:rPr lang="en-US" sz="3200" dirty="0"/>
              <a:t>-based web application for summarizing custom text and news articles.</a:t>
            </a:r>
          </a:p>
          <a:p>
            <a:pPr algn="just"/>
            <a:r>
              <a:rPr lang="en-US" sz="3200" dirty="0"/>
              <a:t>• Implement NLP techniques using </a:t>
            </a:r>
            <a:r>
              <a:rPr lang="en-US" sz="3200" dirty="0" err="1"/>
              <a:t>spaCy</a:t>
            </a:r>
            <a:r>
              <a:rPr lang="en-US" sz="3200" dirty="0"/>
              <a:t> to extract concise summaries from input text.</a:t>
            </a:r>
          </a:p>
          <a:p>
            <a:pPr algn="just"/>
            <a:r>
              <a:rPr lang="en-US" sz="3200" dirty="0"/>
              <a:t>• Fetch news articles from BBC using </a:t>
            </a:r>
            <a:r>
              <a:rPr lang="en-US" sz="3200" dirty="0" err="1"/>
              <a:t>NewsAPI</a:t>
            </a:r>
            <a:r>
              <a:rPr lang="en-US" sz="3200" dirty="0"/>
              <a:t> and extract content with </a:t>
            </a:r>
            <a:r>
              <a:rPr lang="en-US" sz="3200" dirty="0" err="1"/>
              <a:t>BeautifulSoup</a:t>
            </a:r>
            <a:r>
              <a:rPr lang="en-US" sz="3200" dirty="0"/>
              <a:t>.</a:t>
            </a:r>
          </a:p>
          <a:p>
            <a:pPr algn="just"/>
            <a:r>
              <a:rPr lang="en-US" sz="3200" dirty="0"/>
              <a:t>• Provide a dual functionality interface: one for custom text summarization and another for news aggregation and summary.</a:t>
            </a:r>
          </a:p>
          <a:p>
            <a:pPr algn="just"/>
            <a:r>
              <a:rPr lang="en-US" sz="3200" dirty="0"/>
              <a:t>• Include modular Python scripts (main.py and helper.py) with clear methods for text processing, summarization, and API integration.</a:t>
            </a:r>
            <a:endParaRPr lang="en-IN" sz="3200" dirty="0"/>
          </a:p>
        </p:txBody>
      </p:sp>
      <p:sp>
        <p:nvSpPr>
          <p:cNvPr id="7" name="Google Shape;113;p3">
            <a:extLst>
              <a:ext uri="{FF2B5EF4-FFF2-40B4-BE49-F238E27FC236}">
                <a16:creationId xmlns:a16="http://schemas.microsoft.com/office/drawing/2014/main" id="{1508CD53-840B-075A-DC8E-07091DF5B4D1}"/>
              </a:ext>
            </a:extLst>
          </p:cNvPr>
          <p:cNvSpPr/>
          <p:nvPr/>
        </p:nvSpPr>
        <p:spPr>
          <a:xfrm rot="5400000">
            <a:off x="-3967077" y="5769465"/>
            <a:ext cx="10957728" cy="10341356"/>
          </a:xfrm>
          <a:custGeom>
            <a:avLst/>
            <a:gdLst/>
            <a:ahLst/>
            <a:cxnLst/>
            <a:rect l="l" t="t" r="r" b="b"/>
            <a:pathLst>
              <a:path w="10957728" h="10341356" extrusionOk="0">
                <a:moveTo>
                  <a:pt x="0" y="0"/>
                </a:moveTo>
                <a:lnTo>
                  <a:pt x="10957727" y="0"/>
                </a:lnTo>
                <a:lnTo>
                  <a:pt x="10957727" y="10341356"/>
                </a:lnTo>
                <a:lnTo>
                  <a:pt x="0" y="103413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94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DE5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"/>
          <p:cNvSpPr txBox="1"/>
          <p:nvPr/>
        </p:nvSpPr>
        <p:spPr>
          <a:xfrm>
            <a:off x="302265" y="332015"/>
            <a:ext cx="10752178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>
                <a:solidFill>
                  <a:srgbClr val="323232"/>
                </a:solidFill>
                <a:latin typeface="Arial"/>
                <a:ea typeface="Arial"/>
                <a:cs typeface="Arial"/>
                <a:sym typeface="Arial"/>
              </a:rPr>
              <a:t>EVALUATION M</a:t>
            </a:r>
            <a:r>
              <a:rPr lang="en-US" sz="5500" dirty="0">
                <a:solidFill>
                  <a:srgbClr val="323232"/>
                </a:solidFill>
              </a:rPr>
              <a:t>ETHODOLOGY</a:t>
            </a:r>
            <a:endParaRPr sz="5500" dirty="0"/>
          </a:p>
        </p:txBody>
      </p:sp>
      <p:sp>
        <p:nvSpPr>
          <p:cNvPr id="141" name="Google Shape;141;p6"/>
          <p:cNvSpPr txBox="1"/>
          <p:nvPr/>
        </p:nvSpPr>
        <p:spPr>
          <a:xfrm>
            <a:off x="983889" y="1622536"/>
            <a:ext cx="16487682" cy="8322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The model continuously refines its ability to process and summarize text based on input.</a:t>
            </a:r>
          </a:p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323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There are 2 performance metrics for our model:</a:t>
            </a:r>
          </a:p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Tokenization Accuracy</a:t>
            </a:r>
          </a:p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Summarization ROUGE Scores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sz="3200" dirty="0">
              <a:solidFill>
                <a:srgbClr val="323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Tokenization Accuracy measures the model's precision in segmenting text into its correct tokens (words, punctuation, etc.). A higher accuracy ensures that the model can properly process text, which is critical for all subsequent NLP tasks.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rgbClr val="323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Summarization ROUGE Scores evaluate the quality of the generated summary by comparing it to a reference summary, with higher ROUGE scores indicating better performance in retaining important information and presenting it concisely.</a:t>
            </a:r>
            <a:endParaRPr sz="3200" dirty="0">
              <a:solidFill>
                <a:srgbClr val="32323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DE5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"/>
          <p:cNvSpPr/>
          <p:nvPr/>
        </p:nvSpPr>
        <p:spPr>
          <a:xfrm rot="-4220125">
            <a:off x="-1756047" y="-1128231"/>
            <a:ext cx="3512094" cy="3547569"/>
          </a:xfrm>
          <a:custGeom>
            <a:avLst/>
            <a:gdLst/>
            <a:ahLst/>
            <a:cxnLst/>
            <a:rect l="l" t="t" r="r" b="b"/>
            <a:pathLst>
              <a:path w="3512094" h="3547569" extrusionOk="0">
                <a:moveTo>
                  <a:pt x="0" y="0"/>
                </a:moveTo>
                <a:lnTo>
                  <a:pt x="3512094" y="0"/>
                </a:lnTo>
                <a:lnTo>
                  <a:pt x="3512094" y="3547569"/>
                </a:lnTo>
                <a:lnTo>
                  <a:pt x="0" y="35475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1"/>
          <p:cNvSpPr txBox="1"/>
          <p:nvPr/>
        </p:nvSpPr>
        <p:spPr>
          <a:xfrm>
            <a:off x="862728" y="565150"/>
            <a:ext cx="16064920" cy="846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>
                <a:solidFill>
                  <a:srgbClr val="323232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sz="5500" dirty="0"/>
          </a:p>
        </p:txBody>
      </p:sp>
      <p:sp>
        <p:nvSpPr>
          <p:cNvPr id="185" name="Google Shape;185;p11"/>
          <p:cNvSpPr txBox="1"/>
          <p:nvPr/>
        </p:nvSpPr>
        <p:spPr>
          <a:xfrm>
            <a:off x="1028700" y="1963060"/>
            <a:ext cx="16514236" cy="972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57200" algn="l" rtl="0">
              <a:lnSpc>
                <a:spcPct val="1399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22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The project implements a text summarization system using NLP techniques and a pre-trained summarizer model (</a:t>
            </a:r>
            <a:r>
              <a:rPr lang="en-US" sz="2822" dirty="0" err="1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spaCy</a:t>
            </a:r>
            <a:r>
              <a:rPr lang="en-US" sz="2822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) based on the Transformer architecture.</a:t>
            </a:r>
            <a:endParaRPr dirty="0"/>
          </a:p>
          <a:p>
            <a:pPr marL="457200" marR="0" lvl="0" indent="-457200" algn="l" rtl="0">
              <a:lnSpc>
                <a:spcPct val="1399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822" dirty="0">
              <a:solidFill>
                <a:srgbClr val="323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57200" algn="l" rtl="0">
              <a:lnSpc>
                <a:spcPct val="1399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22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The system generates concise and informative summaries for BBC News articles and custom articles.</a:t>
            </a:r>
            <a:endParaRPr dirty="0"/>
          </a:p>
          <a:p>
            <a:pPr marL="457200" marR="0" lvl="0" indent="-457200" algn="l" rtl="0">
              <a:lnSpc>
                <a:spcPct val="1399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822" dirty="0">
              <a:solidFill>
                <a:srgbClr val="323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57200" algn="l" rtl="0">
              <a:lnSpc>
                <a:spcPct val="1399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22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It leverages the Transformer's self-attention mechanism to capture important information and produce coherent summaries.</a:t>
            </a:r>
            <a:endParaRPr dirty="0"/>
          </a:p>
          <a:p>
            <a:pPr marL="457200" marR="0" lvl="0" indent="-457200" algn="l" rtl="0">
              <a:lnSpc>
                <a:spcPct val="1399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822" dirty="0">
              <a:solidFill>
                <a:srgbClr val="323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57200" algn="l" rtl="0">
              <a:lnSpc>
                <a:spcPct val="1399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22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The generated summaries are generally accurate, but some details from the original text may be lost due to the limitations of automatic summarization.</a:t>
            </a:r>
            <a:endParaRPr dirty="0"/>
          </a:p>
          <a:p>
            <a:pPr marL="457200" marR="0" lvl="0" indent="-457200" algn="l" rtl="0">
              <a:lnSpc>
                <a:spcPct val="1399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822" dirty="0">
              <a:solidFill>
                <a:srgbClr val="323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57200" algn="l" rtl="0">
              <a:lnSpc>
                <a:spcPct val="1399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22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The project demonstrates successful application of NLP and the Transformer architecture for text summarization.</a:t>
            </a:r>
            <a:endParaRPr dirty="0"/>
          </a:p>
          <a:p>
            <a:pPr marL="457200" marR="0" lvl="0" indent="-457200" algn="l" rtl="0">
              <a:lnSpc>
                <a:spcPct val="1399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822" dirty="0">
              <a:solidFill>
                <a:srgbClr val="323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57200" algn="l" rtl="0">
              <a:lnSpc>
                <a:spcPct val="1399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22" dirty="0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dirty="0"/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442</Words>
  <Application>Microsoft Office PowerPoint</Application>
  <PresentationFormat>Custom</PresentationFormat>
  <Paragraphs>44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Arial</vt:lpstr>
      <vt:lpstr>Roboto</vt:lpstr>
      <vt:lpstr>LatoWeb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S.Kishan saai</dc:creator>
  <cp:lastModifiedBy>S.Kishan saai</cp:lastModifiedBy>
  <cp:revision>1</cp:revision>
  <dcterms:created xsi:type="dcterms:W3CDTF">2006-08-16T00:00:00Z</dcterms:created>
  <dcterms:modified xsi:type="dcterms:W3CDTF">2024-11-20T05:36:52Z</dcterms:modified>
</cp:coreProperties>
</file>